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62" r:id="rId18"/>
    <p:sldId id="881" r:id="rId19"/>
    <p:sldId id="878" r:id="rId20"/>
    <p:sldId id="879" r:id="rId21"/>
    <p:sldId id="880" r:id="rId22"/>
    <p:sldId id="885" r:id="rId23"/>
    <p:sldId id="882" r:id="rId24"/>
    <p:sldId id="863" r:id="rId25"/>
    <p:sldId id="883" r:id="rId26"/>
    <p:sldId id="886" r:id="rId27"/>
    <p:sldId id="887" r:id="rId28"/>
    <p:sldId id="888" r:id="rId29"/>
    <p:sldId id="889" r:id="rId30"/>
    <p:sldId id="890" r:id="rId31"/>
    <p:sldId id="891" r:id="rId32"/>
    <p:sldId id="892" r:id="rId33"/>
    <p:sldId id="893" r:id="rId34"/>
    <p:sldId id="894" r:id="rId35"/>
    <p:sldId id="895" r:id="rId36"/>
    <p:sldId id="896" r:id="rId37"/>
    <p:sldId id="898" r:id="rId38"/>
    <p:sldId id="860" r:id="rId39"/>
    <p:sldId id="83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Code PL" panose="020B0609020000020004" pitchFamily="49" charset="0"/>
      <p:regular r:id="rId46"/>
      <p:bold r:id="rId47"/>
    </p:embeddedFont>
    <p:embeddedFont>
      <p:font typeface="Montserrat SemiBold" panose="020B0604020202020204" charset="0"/>
      <p:regular r:id="rId48"/>
      <p:bold r:id="rId49"/>
      <p:italic r:id="rId50"/>
      <p:boldItalic r:id="rId51"/>
    </p:embeddedFont>
    <p:embeddedFont>
      <p:font typeface="Neo Sans Std" panose="020B0504030504040204" pitchFamily="34" charset="0"/>
      <p:regular r:id="rId52"/>
      <p:bold r:id="rId53"/>
    </p:embeddedFont>
    <p:embeddedFont>
      <p:font typeface="Neo Sans Std Light" panose="020B0304030504040204" pitchFamily="34" charset="0"/>
      <p:regular r:id="rId54"/>
    </p:embeddedFont>
    <p:embeddedFont>
      <p:font typeface="Neo Sans Std Medium" panose="020B0704030504040204" pitchFamily="34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4781AE"/>
    <a:srgbClr val="D8B990"/>
    <a:srgbClr val="FF6743"/>
    <a:srgbClr val="DAC1DC"/>
    <a:srgbClr val="006B6B"/>
    <a:srgbClr val="776A74"/>
    <a:srgbClr val="008080"/>
    <a:srgbClr val="275C68"/>
    <a:srgbClr val="347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94" autoAdjust="0"/>
  </p:normalViewPr>
  <p:slideViewPr>
    <p:cSldViewPr snapToGrid="0" snapToObjects="1">
      <p:cViewPr varScale="1">
        <p:scale>
          <a:sx n="120" d="100"/>
          <a:sy n="120" d="100"/>
        </p:scale>
        <p:origin x="504" y="10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una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hasta la línea 4.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/>
            <a:t>Usada en las propiedades </a:t>
          </a:r>
          <a:r>
            <a:rPr lang="es-ES" b="1" dirty="0" err="1"/>
            <a:t>grid-template-columns</a:t>
          </a:r>
          <a:r>
            <a:rPr lang="es-ES" b="0" dirty="0"/>
            <a:t> y </a:t>
          </a:r>
          <a:r>
            <a:rPr lang="es-ES" b="1" dirty="0" err="1"/>
            <a:t>grid-template-rows</a:t>
          </a:r>
          <a:endParaRPr lang="es-ES" b="1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número repetido de filas o columnas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Admite dos parámetros, número de repeticiones y tamaño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repeat</a:t>
          </a:r>
          <a:r>
            <a:rPr lang="es-ES" b="0" dirty="0"/>
            <a:t>(4, 100px);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rango de tamaño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Mayor o igual que min. y menor o igual que </a:t>
          </a:r>
          <a:r>
            <a:rPr lang="es-ES" b="0" i="0" dirty="0" err="1"/>
            <a:t>max</a:t>
          </a:r>
          <a:r>
            <a:rPr lang="es-ES" b="0" i="0" dirty="0"/>
            <a:t>.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Usada en </a:t>
          </a:r>
          <a:r>
            <a:rPr lang="es-ES" b="1" dirty="0" err="1"/>
            <a:t>grid-template-columns</a:t>
          </a:r>
          <a:r>
            <a:rPr lang="es-ES" b="0" dirty="0"/>
            <a:t>, </a:t>
          </a:r>
          <a:r>
            <a:rPr lang="es-ES" b="1" dirty="0" err="1"/>
            <a:t>grid-template-rows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auto-columns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auto-rows</a:t>
          </a:r>
          <a:endParaRPr lang="es-ES" b="1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minmax</a:t>
          </a:r>
          <a:r>
            <a:rPr lang="es-ES" b="0" dirty="0"/>
            <a:t>(50px, 100px) 1fr;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1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una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sz="19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sz="17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hasta la línea 4.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/>
            <a:t>Usada en las propiedades </a:t>
          </a:r>
          <a:r>
            <a:rPr lang="es-ES" sz="1000" b="1" kern="1200" dirty="0" err="1"/>
            <a:t>grid-template-columns</a:t>
          </a:r>
          <a:r>
            <a:rPr lang="es-ES" sz="1000" b="0" kern="1200" dirty="0"/>
            <a:t> y </a:t>
          </a:r>
          <a:r>
            <a:rPr lang="es-ES" sz="1000" b="1" kern="1200" dirty="0" err="1"/>
            <a:t>grid-template-rows</a:t>
          </a:r>
          <a:endParaRPr lang="es-ES" sz="1000" b="1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Define un número repetido de filas o columnas</a:t>
          </a:r>
          <a:endParaRPr lang="es-ES" sz="10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Admite dos parámetros, número de repeticiones y tamaño</a:t>
          </a:r>
          <a:endParaRPr lang="es-ES" sz="1000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 err="1"/>
            <a:t>grid-template-columns</a:t>
          </a:r>
          <a:r>
            <a:rPr lang="es-ES" sz="1000" b="0" kern="1200" dirty="0"/>
            <a:t>: </a:t>
          </a:r>
          <a:r>
            <a:rPr lang="es-ES" sz="1000" b="0" kern="1200" dirty="0" err="1"/>
            <a:t>repeat</a:t>
          </a:r>
          <a:r>
            <a:rPr lang="es-ES" sz="1000" b="0" kern="1200" dirty="0"/>
            <a:t>(4, 100px);</a:t>
          </a:r>
          <a:endParaRPr lang="es-ES" sz="10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Define un rango de tamaño</a:t>
          </a:r>
          <a:endParaRPr lang="es-ES" sz="800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Mayor o igual que min. y menor o igual que </a:t>
          </a:r>
          <a:r>
            <a:rPr lang="es-ES" sz="800" b="0" i="0" kern="1200" dirty="0" err="1"/>
            <a:t>max</a:t>
          </a:r>
          <a:r>
            <a:rPr lang="es-ES" sz="800" b="0" i="0" kern="1200" dirty="0"/>
            <a:t>.</a:t>
          </a:r>
          <a:endParaRPr lang="es-ES" sz="8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Usada en </a:t>
          </a:r>
          <a:r>
            <a:rPr lang="es-ES" sz="800" b="1" kern="1200" dirty="0" err="1"/>
            <a:t>grid-template-columns</a:t>
          </a:r>
          <a:r>
            <a:rPr lang="es-ES" sz="800" b="0" kern="1200" dirty="0"/>
            <a:t>, </a:t>
          </a:r>
          <a:r>
            <a:rPr lang="es-ES" sz="800" b="1" kern="1200" dirty="0" err="1"/>
            <a:t>grid-template-rows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auto-columns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auto-rows</a:t>
          </a:r>
          <a:endParaRPr lang="es-ES" sz="800" b="1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dirty="0" err="1"/>
            <a:t>grid-template-columns</a:t>
          </a:r>
          <a:r>
            <a:rPr lang="es-ES" sz="800" b="0" kern="1200" dirty="0"/>
            <a:t>: </a:t>
          </a:r>
          <a:r>
            <a:rPr lang="es-ES" sz="800" b="0" kern="1200" dirty="0" err="1"/>
            <a:t>minmax</a:t>
          </a:r>
          <a:r>
            <a:rPr lang="es-ES" sz="800" b="0" kern="1200" dirty="0"/>
            <a:t>(50px, 100px) 1fr;</a:t>
          </a:r>
          <a:endParaRPr lang="es-ES" sz="8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77206"/>
        <a:ext cx="4037462" cy="46323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30151"/>
        <a:ext cx="2785750" cy="557343"/>
      </dsp:txXfrm>
    </dsp:sp>
    <dsp:sp modelId="{C41E6A53-42AB-4CE4-A56B-DD8F34D8BCA1}">
      <dsp:nvSpPr>
        <dsp:cNvPr id="0" name=""/>
        <dsp:cNvSpPr/>
      </dsp:nvSpPr>
      <dsp:spPr>
        <a:xfrm>
          <a:off x="2846052" y="67941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sp:txBody>
      <dsp:txXfrm>
        <a:off x="2846052" y="756616"/>
        <a:ext cx="4037462" cy="463233"/>
      </dsp:txXfrm>
    </dsp:sp>
    <dsp:sp modelId="{40B7D956-CD0E-4559-A36D-7B18F856A052}">
      <dsp:nvSpPr>
        <dsp:cNvPr id="0" name=""/>
        <dsp:cNvSpPr/>
      </dsp:nvSpPr>
      <dsp:spPr>
        <a:xfrm>
          <a:off x="0" y="67941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709561"/>
        <a:ext cx="2785750" cy="557343"/>
      </dsp:txXfrm>
    </dsp:sp>
    <dsp:sp modelId="{55677D48-50A1-42BA-A0B9-0CE1382523E8}">
      <dsp:nvSpPr>
        <dsp:cNvPr id="0" name=""/>
        <dsp:cNvSpPr/>
      </dsp:nvSpPr>
      <dsp:spPr>
        <a:xfrm>
          <a:off x="2846052" y="135882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sp:txBody>
      <dsp:txXfrm>
        <a:off x="2846052" y="1436026"/>
        <a:ext cx="4037462" cy="463233"/>
      </dsp:txXfrm>
    </dsp:sp>
    <dsp:sp modelId="{553003B8-FEFB-4FB8-9B0B-D537062FBACA}">
      <dsp:nvSpPr>
        <dsp:cNvPr id="0" name=""/>
        <dsp:cNvSpPr/>
      </dsp:nvSpPr>
      <dsp:spPr>
        <a:xfrm>
          <a:off x="0" y="135882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kern="1200" dirty="0"/>
        </a:p>
      </dsp:txBody>
      <dsp:txXfrm>
        <a:off x="30151" y="1388971"/>
        <a:ext cx="2785750" cy="557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26/05/2021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Ejemplo: Tenemos definido un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container de 3x3 ocupado con 5 elementos pero es posible que nuestra aplicación genere algún elemento más.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Con la propiedad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auto-flow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column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auto-columns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100px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establecemos que todo elemento que venga de más se establezca en nuevas columnas con un ancho de 100px.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71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3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repeat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Esta función puede ser usada en las propiedades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Con ella podemos definir un número repetido de filas o columnas. La función admite dos parámetros, el primero es el número de repeticiones y el segundo el tamaño. Para crear cuatro columnas de 100px escribiríamos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repeat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(4, 100px);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minmax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un rango de tamaño mayor o igual que min y menor o igual que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Puede ser usada dentro de: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Por ejemplo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minmax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(50px, 100px) 1fr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1fr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;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min-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más pequeño de una caja sin que el contenido llegue a desbordar.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max-content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máximo de una caja en función de su contenido, es decir minimiza el espacio vacío y evita el desbordamiento. Si tenemos un contenedor padre con un ancho infinito y establecemos este valor a un elemento hijo cuyo contenido es un texto, el ancho máximo que ocupará será el que ocupe dicho texto.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introduce esta nueva unidad de medida. Lo que representa es una fracción del espacio disponible en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container. Al utilizarla podemos crear elementos que se expanden y encogen de acuerdo al espacio disponible.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021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52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248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129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62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796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16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626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093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63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0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81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634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implícita o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1.png"/><Relationship Id="rId9" Type="http://schemas.microsoft.com/office/2007/relationships/diagramDrawing" Target="../diagrams/drawing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1.png"/><Relationship Id="rId9" Type="http://schemas.microsoft.com/office/2007/relationships/diagramDrawing" Target="../diagrams/drawing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1.png"/><Relationship Id="rId9" Type="http://schemas.microsoft.com/office/2007/relationships/diagramDrawing" Target="../diagrams/drawing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filas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columnas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de espaciado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977364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filas y columnas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187032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columnas*/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 inicio y  fin 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069507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66730F-9048-4F8A-AEB7-85F3892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93" y="2298076"/>
            <a:ext cx="3372616" cy="25449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Superposición de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9335D1B-0BDA-4865-981F-18704296ADD1}"/>
              </a:ext>
            </a:extLst>
          </p:cNvPr>
          <p:cNvSpPr/>
          <p:nvPr/>
        </p:nvSpPr>
        <p:spPr>
          <a:xfrm>
            <a:off x="607482" y="911962"/>
            <a:ext cx="8100127" cy="40000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92500"/>
          </a:bodyPr>
          <a:lstStyle/>
          <a:p>
            <a:r>
              <a:rPr lang="es-ES" sz="1600" dirty="0"/>
              <a:t>Los elementos de un </a:t>
            </a:r>
            <a:r>
              <a:rPr lang="es-ES" sz="1600" dirty="0" err="1"/>
              <a:t>grid</a:t>
            </a:r>
            <a:r>
              <a:rPr lang="es-ES" sz="1600" dirty="0"/>
              <a:t> pueden ocupar una misma celda superponiéndose entre ellos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A5FA8BB-6DA8-4B57-BD96-7D7692FA518E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85000" lnSpcReduction="10000"/>
          </a:bodyPr>
          <a:lstStyle/>
          <a:p>
            <a:r>
              <a:rPr lang="es-ES" sz="1600" dirty="0"/>
              <a:t>Podemos controlar este orden de superposición con la propiedad z-</a:t>
            </a:r>
            <a:r>
              <a:rPr lang="es-ES" sz="1600" dirty="0" err="1"/>
              <a:t>index</a:t>
            </a:r>
            <a:r>
              <a:rPr lang="es-ES" sz="1600" dirty="0"/>
              <a:t> en cada elemento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C5FC3-64E9-4FD3-B550-C3A4B821EAE4}"/>
              </a:ext>
            </a:extLst>
          </p:cNvPr>
          <p:cNvSpPr txBox="1"/>
          <p:nvPr/>
        </p:nvSpPr>
        <p:spPr>
          <a:xfrm>
            <a:off x="1212574" y="2515538"/>
            <a:ext cx="2182633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itemA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dirty="0">
                <a:solidFill>
                  <a:srgbClr val="FFCC95"/>
                </a:solidFill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dirty="0">
                <a:solidFill>
                  <a:srgbClr val="FFCC95"/>
                </a:solidFill>
              </a:rPr>
              <a:t>2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>
                <a:solidFill>
                  <a:srgbClr val="A0B9C4"/>
                </a:solidFill>
                <a:effectLst/>
              </a:rPr>
              <a:t>z-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index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-100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itemB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opacity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0.5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DD6ABF-F895-4623-BCBA-F1AF38EC5588}"/>
              </a:ext>
            </a:extLst>
          </p:cNvPr>
          <p:cNvSpPr/>
          <p:nvPr/>
        </p:nvSpPr>
        <p:spPr>
          <a:xfrm>
            <a:off x="5486400" y="2298076"/>
            <a:ext cx="1272209" cy="659809"/>
          </a:xfrm>
          <a:prstGeom prst="rect">
            <a:avLst/>
          </a:prstGeom>
          <a:solidFill>
            <a:srgbClr val="008080"/>
          </a:solidFill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C52194-B7E5-46CA-AC11-38BB7DC0BAC4}"/>
              </a:ext>
            </a:extLst>
          </p:cNvPr>
          <p:cNvSpPr/>
          <p:nvPr/>
        </p:nvSpPr>
        <p:spPr>
          <a:xfrm>
            <a:off x="6114553" y="2194560"/>
            <a:ext cx="691764" cy="1470991"/>
          </a:xfrm>
          <a:prstGeom prst="rect">
            <a:avLst/>
          </a:prstGeom>
          <a:solidFill>
            <a:srgbClr val="776A74">
              <a:alpha val="67059"/>
            </a:srgbClr>
          </a:solidFill>
          <a:ln w="127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606733-B34F-4E62-B5B2-60AC32306EAC}"/>
              </a:ext>
            </a:extLst>
          </p:cNvPr>
          <p:cNvCxnSpPr/>
          <p:nvPr/>
        </p:nvCxnSpPr>
        <p:spPr>
          <a:xfrm flipV="1">
            <a:off x="2854518" y="2571750"/>
            <a:ext cx="2631882" cy="28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605AA34-5A53-4C99-AB31-F5524370EDC0}"/>
              </a:ext>
            </a:extLst>
          </p:cNvPr>
          <p:cNvCxnSpPr/>
          <p:nvPr/>
        </p:nvCxnSpPr>
        <p:spPr>
          <a:xfrm flipV="1">
            <a:off x="2703443" y="3665551"/>
            <a:ext cx="3411110" cy="29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y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09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269161"/>
              </p:ext>
            </p:extLst>
          </p:nvPr>
        </p:nvGraphicFramePr>
        <p:xfrm>
          <a:off x="840101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535863-C548-4C86-A8B5-F4D8DC2F1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131110"/>
              </p:ext>
            </p:extLst>
          </p:nvPr>
        </p:nvGraphicFramePr>
        <p:xfrm>
          <a:off x="5255425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24218BA5-25C4-468A-91F2-2C36FF94C2F9}"/>
              </a:ext>
            </a:extLst>
          </p:cNvPr>
          <p:cNvGrpSpPr/>
          <p:nvPr/>
        </p:nvGrpSpPr>
        <p:grpSpPr>
          <a:xfrm>
            <a:off x="840101" y="1024965"/>
            <a:ext cx="2926080" cy="410964"/>
            <a:chOff x="728130" y="3272290"/>
            <a:chExt cx="3347973" cy="540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F7FF600-4551-4C2B-8061-E2686A856D44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repeat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ED922738-6358-4BFE-8CC7-57384D74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22A3D5-3204-45F1-98C6-684AC26A981C}"/>
              </a:ext>
            </a:extLst>
          </p:cNvPr>
          <p:cNvGrpSpPr/>
          <p:nvPr/>
        </p:nvGrpSpPr>
        <p:grpSpPr>
          <a:xfrm>
            <a:off x="5255425" y="1024965"/>
            <a:ext cx="2926080" cy="410964"/>
            <a:chOff x="728130" y="3272290"/>
            <a:chExt cx="3347973" cy="540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4CF379E-0193-4EB1-BCFE-9C69138CFA36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minmax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F37ABF25-2ED3-4E66-B92A-3690E2CF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49992"/>
            <a:ext cx="8122675" cy="707886"/>
          </a:xfrm>
        </p:spPr>
        <p:txBody>
          <a:bodyPr wrap="square" lIns="0" anchor="b">
            <a:spAutoFit/>
          </a:bodyPr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41865D12-2508-4B35-87BA-0F79AEC5A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64980"/>
              </p:ext>
            </p:extLst>
          </p:nvPr>
        </p:nvGraphicFramePr>
        <p:xfrm>
          <a:off x="1014434" y="1347179"/>
          <a:ext cx="7115132" cy="19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23E45225-CD8C-40FD-8187-C10A34984671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49D3CEA-3612-42F3-A371-5A353AEF1933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Podemos utilizar estos valores en las funciones anteriores para definir tamaños en filas y columnas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D4EDF050-929F-4AE0-AC4F-14D3C341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9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48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557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96DCE5E7-74F5-4909-BD0A-AE81F9F64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590576"/>
            <a:ext cx="3194959" cy="23885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5522623" y="2494109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36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1" grpId="0" animBg="1"/>
      <p:bldP spid="20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11643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6D1F25-4AE5-4CE8-BA82-4B7C7188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22" y="2590576"/>
            <a:ext cx="3184985" cy="238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8507360" y="4744562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28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3584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3AEDF2A-829D-419C-ACFA-8199703A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200"/>
            <a:ext cx="3194959" cy="236937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6939175" y="3622935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9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776868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istribuye los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grid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items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en el espacio disponible vertical y/o horizontal dejando el mismo espaciado entre ellos y otro variable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EA5CE63-0EDA-4839-9015-B35C1574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342"/>
            <a:ext cx="3194959" cy="2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38677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y alrededor de ellos</a:t>
            </a:r>
            <a:endParaRPr lang="es-ES" sz="1400"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45402B-24FE-42E7-935A-4D1A29B2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50" y="2604304"/>
            <a:ext cx="3178156" cy="2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4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6106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ellos pero sin espaciado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9FA81F3-0CA2-4104-80D1-EDAD8ACDA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78157" cy="23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3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9988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A116115-FBE3-4ED8-96AB-57F4499A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94959" cy="2385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85504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18449B3-9FA6-4C0D-9538-2C2BFA50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3"/>
            <a:ext cx="3194958" cy="23844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091041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1055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DB3AEC-E03A-4565-9BD5-722ABA2A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2"/>
            <a:ext cx="3194958" cy="23881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160464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69733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433FE-CBBA-444C-81BF-3AA58B05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18243"/>
            <a:ext cx="3194958" cy="239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02226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CA637B-461A-4493-B276-3D4BEA50576A}"/>
              </a:ext>
            </a:extLst>
          </p:cNvPr>
          <p:cNvSpPr txBox="1"/>
          <p:nvPr/>
        </p:nvSpPr>
        <p:spPr>
          <a:xfrm>
            <a:off x="607481" y="2654598"/>
            <a:ext cx="450520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Los elementos cubren todo el espacio que tienen disponible verticalmente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align-items</a:t>
            </a:r>
            <a:r>
              <a:rPr lang="es-ES" sz="1400" dirty="0">
                <a:solidFill>
                  <a:srgbClr val="333333"/>
                </a:solidFill>
              </a:rPr>
              <a:t> y horizontalmente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justify-items</a:t>
            </a:r>
            <a:r>
              <a:rPr lang="es-ES" sz="1400" dirty="0">
                <a:solidFill>
                  <a:srgbClr val="333333"/>
                </a:solidFill>
              </a:rPr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455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9B7062-7DC1-4EE8-9546-AAF56A4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24" y="2453213"/>
            <a:ext cx="3194959" cy="23727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justify-selft || align-selft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537202"/>
            <a:ext cx="8100127" cy="72248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Admiten los mismos valores que </a:t>
            </a:r>
            <a:r>
              <a:rPr lang="es-ES" sz="1400" b="1" dirty="0" err="1"/>
              <a:t>justify-items</a:t>
            </a:r>
            <a:r>
              <a:rPr lang="es-ES" sz="1400" dirty="0"/>
              <a:t> y </a:t>
            </a:r>
            <a:r>
              <a:rPr lang="es-ES" sz="1400" b="1" dirty="0" err="1"/>
              <a:t>align-items</a:t>
            </a:r>
            <a:r>
              <a:rPr lang="es-ES" sz="1400" dirty="0"/>
              <a:t>. La diferencia es que esta propiedad se utiliza de manera individual en los estilos de cada elemento y no desde el contenedor como las anteriores (</a:t>
            </a:r>
            <a:r>
              <a:rPr lang="es-ES" sz="1400" dirty="0" err="1"/>
              <a:t>justify-self</a:t>
            </a:r>
            <a:r>
              <a:rPr lang="es-ES" sz="1400" dirty="0"/>
              <a:t> para horizontal y </a:t>
            </a:r>
            <a:r>
              <a:rPr lang="es-ES" sz="1400" dirty="0" err="1"/>
              <a:t>align-self</a:t>
            </a:r>
            <a:r>
              <a:rPr lang="es-ES" sz="1400" dirty="0"/>
              <a:t> para vertical)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998872" y="2702084"/>
            <a:ext cx="3194959" cy="181588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b="0" dirty="0">
              <a:solidFill>
                <a:srgbClr val="A0B9C4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  <a:p>
            <a:endParaRPr lang="es-ES" sz="1400" b="0" dirty="0">
              <a:solidFill>
                <a:srgbClr val="A7A2A2"/>
              </a:solidFill>
              <a:effectLst/>
            </a:endParaRP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grid-itemD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  </a:t>
            </a:r>
            <a:r>
              <a:rPr lang="es-ES" sz="1400" dirty="0" err="1">
                <a:solidFill>
                  <a:srgbClr val="A0B9C4"/>
                </a:solidFill>
              </a:rPr>
              <a:t>align-self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center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5847337" y="3064493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478732" y="3064493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095692" y="3064493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478731" y="3654110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102910" y="3660861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754405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1745</TotalTime>
  <Words>2533</Words>
  <Application>Microsoft Office PowerPoint</Application>
  <PresentationFormat>Presentación en pantalla (16:9)</PresentationFormat>
  <Paragraphs>312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Helvetica Neue</vt:lpstr>
      <vt:lpstr>Neo Sans Std Light</vt:lpstr>
      <vt:lpstr>Calibri</vt:lpstr>
      <vt:lpstr>Neo Sans Std Medium</vt:lpstr>
      <vt:lpstr>Montserrat SemiBold</vt:lpstr>
      <vt:lpstr>DejaVu Sans Mono</vt:lpstr>
      <vt:lpstr>Arial</vt:lpstr>
      <vt:lpstr>Neo Sans Std</vt:lpstr>
      <vt:lpstr>Open Sans</vt:lpstr>
      <vt:lpstr>Cascadia Code PL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de espaciado</vt:lpstr>
      <vt:lpstr>Presentación de PowerPoint</vt:lpstr>
      <vt:lpstr>Posicionar elementos respecto a líneas I</vt:lpstr>
      <vt:lpstr>Posicionar elementos respecto a líneas II</vt:lpstr>
      <vt:lpstr>Superposición de elementos</vt:lpstr>
      <vt:lpstr>Presentación de PowerPoint</vt:lpstr>
      <vt:lpstr>Funciones</vt:lpstr>
      <vt:lpstr>Valores</vt:lpstr>
      <vt:lpstr>Presentación de PowerPoint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II</vt:lpstr>
      <vt:lpstr>Alineación de elementos en un grid II</vt:lpstr>
      <vt:lpstr>Alineación de elementos en un grid II</vt:lpstr>
      <vt:lpstr>Alineación de elementos en un grid II</vt:lpstr>
      <vt:lpstr>Alineación de elementos en un grid III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112</cp:revision>
  <dcterms:created xsi:type="dcterms:W3CDTF">2021-05-17T07:17:16Z</dcterms:created>
  <dcterms:modified xsi:type="dcterms:W3CDTF">2021-05-26T18:20:22Z</dcterms:modified>
  <cp:category/>
</cp:coreProperties>
</file>